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5" r:id="rId11"/>
    <p:sldId id="268" r:id="rId12"/>
    <p:sldId id="269" r:id="rId13"/>
    <p:sldId id="270" r:id="rId14"/>
    <p:sldId id="257" r:id="rId15"/>
    <p:sldId id="271" r:id="rId16"/>
    <p:sldId id="273" r:id="rId17"/>
    <p:sldId id="274" r:id="rId18"/>
    <p:sldId id="272" r:id="rId19"/>
    <p:sldId id="278" r:id="rId20"/>
    <p:sldId id="279" r:id="rId21"/>
    <p:sldId id="281" r:id="rId22"/>
    <p:sldId id="308" r:id="rId23"/>
    <p:sldId id="286" r:id="rId24"/>
    <p:sldId id="305" r:id="rId25"/>
    <p:sldId id="285" r:id="rId26"/>
    <p:sldId id="284" r:id="rId27"/>
    <p:sldId id="306" r:id="rId28"/>
    <p:sldId id="307" r:id="rId29"/>
    <p:sldId id="283" r:id="rId30"/>
    <p:sldId id="282" r:id="rId31"/>
    <p:sldId id="315" r:id="rId32"/>
    <p:sldId id="313" r:id="rId33"/>
    <p:sldId id="316" r:id="rId34"/>
    <p:sldId id="312" r:id="rId35"/>
    <p:sldId id="310" r:id="rId36"/>
    <p:sldId id="311" r:id="rId37"/>
    <p:sldId id="309" r:id="rId38"/>
    <p:sldId id="314" r:id="rId39"/>
    <p:sldId id="288" r:id="rId40"/>
    <p:sldId id="290" r:id="rId41"/>
    <p:sldId id="292" r:id="rId42"/>
    <p:sldId id="294" r:id="rId43"/>
    <p:sldId id="296" r:id="rId44"/>
    <p:sldId id="298" r:id="rId45"/>
    <p:sldId id="304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A6B21-02E0-D001-8521-0C50B3EC8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576117-B72E-6DEA-6160-8823633DA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495B-C319-D444-5FA5-64C4F501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19D4-5CB9-41DD-B120-D3F29FB238A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5EC3A-6214-B270-CE57-94CA42099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AE855-7B8F-EC2D-9CD4-4B6B1045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B2E-D251-4DD3-9348-4D983F37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0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9A203-42A7-2BC2-56E7-FDEE01358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15A0B-402C-0620-2411-464E13FDE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FA3E7-689A-8AF7-0BD8-EB1633333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19D4-5CB9-41DD-B120-D3F29FB238A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A3C7A-59C4-BB77-8CB1-66FD9F2D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F0A01-7221-1ACF-DDDE-AC107041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B2E-D251-4DD3-9348-4D983F37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B9E258-87D5-8AB3-39FA-46CA1A647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DC8EF-DA5F-4A4B-2BCE-617C81FCC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23631-ED67-6AFB-428E-D44CCAB7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19D4-5CB9-41DD-B120-D3F29FB238A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6FFDC-C6C7-6BCB-5DB4-DE36803E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39E7F-F595-6B3B-5929-80BCBBCA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B2E-D251-4DD3-9348-4D983F37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2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6AF8D-B16C-1ACE-5AFC-E01F1C135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F30F3-5B6F-C4DD-C4B9-8E2921722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A42AD-AF93-5AD5-7EF1-ECA753D91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19D4-5CB9-41DD-B120-D3F29FB238A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0069D-FEA2-586D-3C2A-9D74AB4EA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3C00C-FDDE-B246-45FD-43A60401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B2E-D251-4DD3-9348-4D983F37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2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D78B-9E7C-4CA9-10C2-6002CA43D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F7314-C94C-FCE5-5574-33129BB7C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7C015-941F-619D-DB0B-EA72D2A1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19D4-5CB9-41DD-B120-D3F29FB238A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096C6-7D31-B3AC-D674-E58211D94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5D317-C532-9DCD-CF7C-3DE66D4D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B2E-D251-4DD3-9348-4D983F37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8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7384-0237-E59C-45A2-63DA4068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9F409-EA49-CFE5-8D04-5001BCCB1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7AFC6-CA6C-B68E-22DC-62DF7B2D8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12E04-96FD-C61F-C0BB-2CC86089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19D4-5CB9-41DD-B120-D3F29FB238A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F1D3C-68C6-B5E9-3D11-0E9CBA93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604A1-96F6-0761-EFB3-4D7B8334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B2E-D251-4DD3-9348-4D983F37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E2379-2E58-2718-07B6-1717D8A78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E63C-050C-87A4-4D9F-A092E2D7D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7CDF1-D7A7-4B15-BFB0-0A0C5D75E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546D45-8E9B-9EA7-BC23-7CD1C5076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236C30-EEDF-3F67-5F15-2779ED7C7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5183C2-8462-2212-C15D-C7DF7A6AF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19D4-5CB9-41DD-B120-D3F29FB238A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E80442-F387-2C0A-0596-CF7067F6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B62037-A547-F3A9-B724-B2ED2134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B2E-D251-4DD3-9348-4D983F37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2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7DD-ADD2-4219-65D3-642AF3EA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393FB8-809E-1319-13ED-A51CD0F9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19D4-5CB9-41DD-B120-D3F29FB238A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080504-5FC5-5FE2-FD42-6BE56221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68901-D56F-8278-1A06-49B35A59F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B2E-D251-4DD3-9348-4D983F37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1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118055-5BEF-3011-8296-380C5545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19D4-5CB9-41DD-B120-D3F29FB238A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744884-BD4A-2999-6FEA-C500BB93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4149-FCD8-2490-C6BC-2EBF5142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B2E-D251-4DD3-9348-4D983F37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4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96E6C-3875-F3B8-DA67-B9D934D3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543B5-6EE1-C9B9-3F52-1BFC5B09F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B1BBA-51A1-F602-AE0A-5767BCA3C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183F7-0E6C-5C44-4BF6-8A46DE871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19D4-5CB9-41DD-B120-D3F29FB238A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2D8EA-FD82-E3FD-14EC-499B6EBB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6926E-D593-9B49-BF2E-CBB346BB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B2E-D251-4DD3-9348-4D983F37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3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0D54-A444-B181-143E-A8312794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8734E5-82E3-1CF8-5CD9-97238B8B1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CB59C-4641-BB6E-A9D3-BE86E6ADD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3A155-CA8C-D233-0692-DB501A01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19D4-5CB9-41DD-B120-D3F29FB238A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6C6C6-E60E-DCEA-4DD4-B9BB8AE05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84FF2-23A2-0EF4-669A-937A9BE7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B2E-D251-4DD3-9348-4D983F37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3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68F506-8BAF-8305-1E8E-BEC72909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D920D-D6CB-F1F0-242A-192C99DF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5C031-EF60-3196-7293-93A725808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919D4-5CB9-41DD-B120-D3F29FB238A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A782E-627A-66EC-B281-78D3E347D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F31AD-D439-6305-15B6-AC78E3B3E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9DB2E-D251-4DD3-9348-4D983F37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0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ebhard_Leberecht_von_Bl%C3%BCcher" TargetMode="External"/><Relationship Id="rId13" Type="http://schemas.openxmlformats.org/officeDocument/2006/relationships/hyperlink" Target="https://en.wikipedia.org/wiki/Ship_displacement" TargetMode="External"/><Relationship Id="rId3" Type="http://schemas.openxmlformats.org/officeDocument/2006/relationships/hyperlink" Target="https://en.wikipedia.org/wiki/Heavy_cruiser" TargetMode="External"/><Relationship Id="rId7" Type="http://schemas.openxmlformats.org/officeDocument/2006/relationships/hyperlink" Target="https://en.wikipedia.org/wiki/Treaty_of_Versailles" TargetMode="External"/><Relationship Id="rId12" Type="http://schemas.openxmlformats.org/officeDocument/2006/relationships/hyperlink" Target="https://en.wikipedia.org/wiki/Anglo-German_Naval_Agreement" TargetMode="External"/><Relationship Id="rId2" Type="http://schemas.openxmlformats.org/officeDocument/2006/relationships/hyperlink" Target="https://en.wikipedia.org/wiki/Admiral_Hipper-class_cruise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Nazi_Party" TargetMode="External"/><Relationship Id="rId11" Type="http://schemas.openxmlformats.org/officeDocument/2006/relationships/hyperlink" Target="https://en.wikipedia.org/wiki/Sea_trial" TargetMode="External"/><Relationship Id="rId5" Type="http://schemas.openxmlformats.org/officeDocument/2006/relationships/hyperlink" Target="https://en.wikipedia.org/wiki/Kriegsmarine" TargetMode="External"/><Relationship Id="rId10" Type="http://schemas.openxmlformats.org/officeDocument/2006/relationships/hyperlink" Target="https://en.wikipedia.org/wiki/World_War_II" TargetMode="External"/><Relationship Id="rId4" Type="http://schemas.openxmlformats.org/officeDocument/2006/relationships/hyperlink" Target="https://en.wikipedia.org/wiki/Nazi_Germany" TargetMode="External"/><Relationship Id="rId9" Type="http://schemas.openxmlformats.org/officeDocument/2006/relationships/hyperlink" Target="https://en.wikipedia.org/wiki/Battle_of_Waterloo" TargetMode="External"/><Relationship Id="rId1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plomat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A28BFD-B5FC-E847-DCDE-D64DF7253E93}"/>
              </a:ext>
            </a:extLst>
          </p:cNvPr>
          <p:cNvSpPr txBox="1"/>
          <p:nvPr/>
        </p:nvSpPr>
        <p:spPr>
          <a:xfrm>
            <a:off x="1676400" y="2755900"/>
            <a:ext cx="850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 Haakon of Norway</a:t>
            </a:r>
          </a:p>
        </p:txBody>
      </p:sp>
    </p:spTree>
    <p:extLst>
      <p:ext uri="{BB962C8B-B14F-4D97-AF65-F5344CB8AC3E}">
        <p14:creationId xmlns:p14="http://schemas.microsoft.com/office/powerpoint/2010/main" val="3871864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DC8A5-2DBF-6970-AC56-A75E7CCE8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AAA96E-DEEA-1846-5F93-50539D967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7" y="1912610"/>
            <a:ext cx="5124253" cy="3437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203BDF-D5A7-EFD6-2462-A106C0F74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E2B6B2-9096-52D8-46CC-82FE3933B898}"/>
              </a:ext>
            </a:extLst>
          </p:cNvPr>
          <p:cNvSpPr txBox="1"/>
          <p:nvPr/>
        </p:nvSpPr>
        <p:spPr>
          <a:xfrm>
            <a:off x="444500" y="1049241"/>
            <a:ext cx="665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17, 1814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3AE6DE-458F-7DBF-799B-CF299D184A0B}"/>
              </a:ext>
            </a:extLst>
          </p:cNvPr>
          <p:cNvSpPr txBox="1"/>
          <p:nvPr/>
        </p:nvSpPr>
        <p:spPr>
          <a:xfrm>
            <a:off x="6096000" y="2273300"/>
            <a:ext cx="5664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of The Treaty of Kiel, Norway was ceded to Sweden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15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864E0-26EB-2557-73B2-4B1443498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FCF5B-40C4-1CBB-F2CD-86AB6005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7" y="1912610"/>
            <a:ext cx="5124253" cy="3437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E9F4B1-41F4-F4F4-6C04-A295AE3B1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B5D64D-9978-6C2E-DB0E-42C743D0AE59}"/>
              </a:ext>
            </a:extLst>
          </p:cNvPr>
          <p:cNvSpPr txBox="1"/>
          <p:nvPr/>
        </p:nvSpPr>
        <p:spPr>
          <a:xfrm>
            <a:off x="444500" y="1049241"/>
            <a:ext cx="665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17, 1814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DAC3E0-A3D5-A03D-356C-F76A0A02B05D}"/>
              </a:ext>
            </a:extLst>
          </p:cNvPr>
          <p:cNvSpPr txBox="1"/>
          <p:nvPr/>
        </p:nvSpPr>
        <p:spPr>
          <a:xfrm>
            <a:off x="6096000" y="1912610"/>
            <a:ext cx="5664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Norwegian parliament elected the Swedish king as king of Norway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November 14, 1814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7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6211F-7827-0389-E664-5DE4D9065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E7A23A-CC38-EBE4-62A2-37A783D43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7" y="1912610"/>
            <a:ext cx="5124253" cy="3437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015E6A-62D2-F085-1E9C-A29D986E8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A5B8C6-8DCF-3E06-D563-50DBC2BE8296}"/>
              </a:ext>
            </a:extLst>
          </p:cNvPr>
          <p:cNvSpPr txBox="1"/>
          <p:nvPr/>
        </p:nvSpPr>
        <p:spPr>
          <a:xfrm>
            <a:off x="444500" y="1049241"/>
            <a:ext cx="665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17, 1814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D3E094-A270-6354-0BFD-4530530D8CB2}"/>
              </a:ext>
            </a:extLst>
          </p:cNvPr>
          <p:cNvSpPr txBox="1"/>
          <p:nvPr/>
        </p:nvSpPr>
        <p:spPr>
          <a:xfrm>
            <a:off x="6096000" y="2273300"/>
            <a:ext cx="566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aftermath of the Napoleonic Wars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7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BFF23-2DE8-19DB-E3C3-B4C5F3433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455164-CE8D-76D1-8E3F-B9A5F23F9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F8C854-8329-16F8-4E14-6BBF83C0C2FC}"/>
              </a:ext>
            </a:extLst>
          </p:cNvPr>
          <p:cNvSpPr txBox="1"/>
          <p:nvPr/>
        </p:nvSpPr>
        <p:spPr>
          <a:xfrm>
            <a:off x="444500" y="1049241"/>
            <a:ext cx="665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F5572-EEFA-DC9A-BEA0-22BAFCB0BCAF}"/>
              </a:ext>
            </a:extLst>
          </p:cNvPr>
          <p:cNvSpPr txBox="1"/>
          <p:nvPr/>
        </p:nvSpPr>
        <p:spPr>
          <a:xfrm>
            <a:off x="723900" y="3149600"/>
            <a:ext cx="10299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Parliament resolution on June 7, 1905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33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EA384-90F8-B1AB-7EE4-AD12F535D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A36986-5C29-7B68-F446-8D9530620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469" y="233384"/>
            <a:ext cx="2294329" cy="11509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016C2-6A97-5F7D-19C8-14F8AD78F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74900"/>
            <a:ext cx="6007100" cy="4004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EE640E-38A6-8B6B-5ED3-6C40F38FD86A}"/>
              </a:ext>
            </a:extLst>
          </p:cNvPr>
          <p:cNvSpPr txBox="1"/>
          <p:nvPr/>
        </p:nvSpPr>
        <p:spPr>
          <a:xfrm>
            <a:off x="7137400" y="2374900"/>
            <a:ext cx="454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Rerendum</a:t>
            </a:r>
            <a:r>
              <a:rPr lang="en-US" sz="4400" dirty="0"/>
              <a:t> held August 13, 1905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335785-5AFD-3F3D-E176-02EB557443B3}"/>
              </a:ext>
            </a:extLst>
          </p:cNvPr>
          <p:cNvSpPr txBox="1"/>
          <p:nvPr/>
        </p:nvSpPr>
        <p:spPr>
          <a:xfrm>
            <a:off x="939800" y="1143000"/>
            <a:ext cx="478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1905</a:t>
            </a:r>
          </a:p>
        </p:txBody>
      </p:sp>
    </p:spTree>
    <p:extLst>
      <p:ext uri="{BB962C8B-B14F-4D97-AF65-F5344CB8AC3E}">
        <p14:creationId xmlns:p14="http://schemas.microsoft.com/office/powerpoint/2010/main" val="1172250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B1F92-4258-2510-4B68-4F3119775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AD12F1-FB06-5F72-54B0-BAC80C8C9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C4072F-F675-1143-F40D-DA809CC23145}"/>
              </a:ext>
            </a:extLst>
          </p:cNvPr>
          <p:cNvSpPr txBox="1"/>
          <p:nvPr/>
        </p:nvSpPr>
        <p:spPr>
          <a:xfrm>
            <a:off x="444500" y="1049241"/>
            <a:ext cx="665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07587A-C3D2-CB8C-42F3-C38700093349}"/>
              </a:ext>
            </a:extLst>
          </p:cNvPr>
          <p:cNvSpPr txBox="1"/>
          <p:nvPr/>
        </p:nvSpPr>
        <p:spPr>
          <a:xfrm>
            <a:off x="723900" y="3149600"/>
            <a:ext cx="10299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dissolving of the union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November 18, 1905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46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7525F-399F-5A43-F7A5-7287A83AB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EEA316-DFC8-CBEB-2A51-EE492725D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A16B19-3451-818F-B19F-0D905911BC53}"/>
              </a:ext>
            </a:extLst>
          </p:cNvPr>
          <p:cNvSpPr txBox="1"/>
          <p:nvPr/>
        </p:nvSpPr>
        <p:spPr>
          <a:xfrm>
            <a:off x="444500" y="1049241"/>
            <a:ext cx="665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403BCA-D3C3-70B5-45D5-C7F49B257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038944"/>
            <a:ext cx="4159250" cy="43672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5A3130-7EFA-FD7D-3A72-3AA54A5EBBB7}"/>
              </a:ext>
            </a:extLst>
          </p:cNvPr>
          <p:cNvSpPr txBox="1"/>
          <p:nvPr/>
        </p:nvSpPr>
        <p:spPr>
          <a:xfrm>
            <a:off x="5308600" y="2184400"/>
            <a:ext cx="6299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Prince Carl (Haakon)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his son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Prince Alexander (Olav)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arrive in Norway</a:t>
            </a:r>
          </a:p>
        </p:txBody>
      </p:sp>
    </p:spTree>
    <p:extLst>
      <p:ext uri="{BB962C8B-B14F-4D97-AF65-F5344CB8AC3E}">
        <p14:creationId xmlns:p14="http://schemas.microsoft.com/office/powerpoint/2010/main" val="3399557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EC9215-0D9B-CCCD-D2D3-150E4A711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08" y="777240"/>
            <a:ext cx="3758184" cy="5303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67F3BE-C9C5-2843-1483-09FEE8B2E0D5}"/>
              </a:ext>
            </a:extLst>
          </p:cNvPr>
          <p:cNvSpPr txBox="1"/>
          <p:nvPr/>
        </p:nvSpPr>
        <p:spPr>
          <a:xfrm>
            <a:off x="5892801" y="5092700"/>
            <a:ext cx="4914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Naval Cadet in 1889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31EB64-E7EE-BF36-C910-63DE3741F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82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E46910-8212-CE37-073C-27D0DCD0A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98" y="1036098"/>
            <a:ext cx="3253902" cy="51615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1139B-E47E-6973-5798-9147FBB985B4}"/>
              </a:ext>
            </a:extLst>
          </p:cNvPr>
          <p:cNvSpPr txBox="1"/>
          <p:nvPr/>
        </p:nvSpPr>
        <p:spPr>
          <a:xfrm>
            <a:off x="5588000" y="5295900"/>
            <a:ext cx="5829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 Haakon in 1930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880739-9D99-F35D-5028-9B3926058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77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D76AC-72A1-B624-CA19-998592D32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3BA72C-D4D3-5E59-6EEC-602CE010F4CD}"/>
              </a:ext>
            </a:extLst>
          </p:cNvPr>
          <p:cNvSpPr txBox="1"/>
          <p:nvPr/>
        </p:nvSpPr>
        <p:spPr>
          <a:xfrm>
            <a:off x="5588000" y="3924300"/>
            <a:ext cx="5829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Queen Maud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Dressed according to fashion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800EA8-6C55-0170-A1D5-DA4F11402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6AD03-03C0-E8BB-8863-1F77D3AE1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1" y="703686"/>
            <a:ext cx="3886200" cy="522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8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270A9-B503-FE46-19FC-16BC70F3F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7FA404-DA20-A487-3E63-DFAF09C06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FDFBBD-8093-2087-D1DB-A3FEC24F7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1558925"/>
            <a:ext cx="1714500" cy="2657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9A145E-A7ED-64BD-39FC-7C26A395D302}"/>
              </a:ext>
            </a:extLst>
          </p:cNvPr>
          <p:cNvSpPr txBox="1"/>
          <p:nvPr/>
        </p:nvSpPr>
        <p:spPr>
          <a:xfrm>
            <a:off x="2625722" y="1332060"/>
            <a:ext cx="92360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 Haakon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born August 3, 1872 at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Charlottenlund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Palace in Copenhagen, Denmark, 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Prince Carl of Denmark. </a:t>
            </a:r>
          </a:p>
        </p:txBody>
      </p:sp>
    </p:spTree>
    <p:extLst>
      <p:ext uri="{BB962C8B-B14F-4D97-AF65-F5344CB8AC3E}">
        <p14:creationId xmlns:p14="http://schemas.microsoft.com/office/powerpoint/2010/main" val="2072921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270C8-3E56-3C37-1367-038CFF0B2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DC2548-72FC-E4E6-9B12-6C2F312A31CE}"/>
              </a:ext>
            </a:extLst>
          </p:cNvPr>
          <p:cNvSpPr txBox="1"/>
          <p:nvPr/>
        </p:nvSpPr>
        <p:spPr>
          <a:xfrm>
            <a:off x="5651500" y="3190458"/>
            <a:ext cx="58293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Queen Maud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Dressed according to fashion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Crown Prince Olav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7565A2-4433-9243-2532-88F8F8E6B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BD999E-16BD-CD30-2321-0A532C8E4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" y="332958"/>
            <a:ext cx="428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82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29AC0-05B3-69CE-08DA-60540605B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03D9E2-8BBF-94FD-4251-0AE0E6FF5D7E}"/>
              </a:ext>
            </a:extLst>
          </p:cNvPr>
          <p:cNvSpPr txBox="1"/>
          <p:nvPr/>
        </p:nvSpPr>
        <p:spPr>
          <a:xfrm>
            <a:off x="5854700" y="3756442"/>
            <a:ext cx="5829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 and Queen 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03884-5E94-55F3-7602-AE7BE01C9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AFC5C7-1F63-D775-E609-62526C552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7" y="1689100"/>
            <a:ext cx="460559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17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617C0B-B817-4078-053D-BDA475DB29F9}"/>
              </a:ext>
            </a:extLst>
          </p:cNvPr>
          <p:cNvSpPr txBox="1"/>
          <p:nvPr/>
        </p:nvSpPr>
        <p:spPr>
          <a:xfrm>
            <a:off x="1701800" y="2705100"/>
            <a:ext cx="10172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Weserübung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632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97299-AFC9-79BC-5F9C-7AC5B5188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285353-FD31-F199-DAAF-F0DF6771C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CF911C-7DB5-F3C0-D5EC-2D22435438EB}"/>
              </a:ext>
            </a:extLst>
          </p:cNvPr>
          <p:cNvSpPr txBox="1"/>
          <p:nvPr/>
        </p:nvSpPr>
        <p:spPr>
          <a:xfrm>
            <a:off x="977900" y="861614"/>
            <a:ext cx="567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Blücher - April 9, 1940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BC6DE-FE16-730D-282F-D895FAD11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49" y="1919085"/>
            <a:ext cx="6579051" cy="416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04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8F3E0D6-042F-EF81-A83D-FA1503DFA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940211"/>
            <a:ext cx="6756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Blücher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was the second of five </a:t>
            </a:r>
            <a:r>
              <a:rPr kumimoji="0" lang="de-DE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Admiral Hipper-class cruiser"/>
              </a:rPr>
              <a:t>Admiral Hipper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Admiral Hipper-class cruiser"/>
              </a:rPr>
              <a:t>-class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Heavy cruiser"/>
              </a:rPr>
              <a:t>heavy cruisers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 tooltip="Nazi Germany"/>
              </a:rPr>
              <a:t>Nazi Germany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's 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 tooltip="Kriegsmarine"/>
              </a:rPr>
              <a:t>Kriegsmarine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(lit. 'War Navy'), built after the rise of the 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 tooltip="Nazi Party"/>
              </a:rPr>
              <a:t>Nazi Party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the repudiation of the 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 tooltip="Treaty of Versailles"/>
              </a:rPr>
              <a:t>Treaty of Versailles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Named for 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 tooltip="Gebhard Leberecht von Blücher"/>
              </a:rPr>
              <a:t>Gebhard Leberecht von Blücher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the Prussian victor of the 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 tooltip="Battle of Waterloo"/>
              </a:rPr>
              <a:t>Battle of Waterloo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the ship was laid down in August 1935 and launched in June 1937. She was completed in September 1939, shortly after the outbreak of 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0" tooltip="World War II"/>
              </a:rPr>
              <a:t>World War II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After completing a series of 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1" tooltip="Sea trial"/>
              </a:rPr>
              <a:t>sea trials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training exercises, the ship was pronounced ready for service with the fleet on 5 April 1940. She was armed with a main battery of eight 203 mm (8 in) guns and, although nominally under the 10,000-long-ton (10,160 t) limit set by the 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2" tooltip="Anglo-German Naval Agreement"/>
              </a:rPr>
              <a:t>Anglo-German Naval Agreement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actually 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3" tooltip="Ship displacement"/>
              </a:rPr>
              <a:t>displaced</a:t>
            </a: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over 16,000 long tons (16,260 t).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6C2143-B0FD-50D5-7DC4-F7C8D480A2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350" y="642112"/>
            <a:ext cx="3188550" cy="392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40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A7155-8CF2-99E5-29C2-EC119C995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21310A-E32F-0E1F-851F-63854D1AC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390AA9-40A5-8BED-58A4-7DD4848024D3}"/>
              </a:ext>
            </a:extLst>
          </p:cNvPr>
          <p:cNvSpPr txBox="1"/>
          <p:nvPr/>
        </p:nvSpPr>
        <p:spPr>
          <a:xfrm>
            <a:off x="977900" y="861614"/>
            <a:ext cx="567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Blücher - April 9, 1940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9ED3B-9613-1131-F0DA-1653D9E65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990725"/>
            <a:ext cx="59436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21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D5C12-6742-637F-DC33-D88572FBF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7191CE-0218-85EA-288C-61442C009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A480D0-1353-A18A-5671-D58C86BC1DAE}"/>
              </a:ext>
            </a:extLst>
          </p:cNvPr>
          <p:cNvSpPr txBox="1"/>
          <p:nvPr/>
        </p:nvSpPr>
        <p:spPr>
          <a:xfrm>
            <a:off x="977900" y="861614"/>
            <a:ext cx="567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9, 1940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9ED43E-E16A-3EB8-9A5E-3F8096E96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96" y="2068385"/>
            <a:ext cx="5676901" cy="402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51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C96FCE-B27E-9CE6-5414-60CB67693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610821"/>
            <a:ext cx="9906000" cy="43287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B1E8CF-897A-EAC7-62AA-0F513CB1B753}"/>
              </a:ext>
            </a:extLst>
          </p:cNvPr>
          <p:cNvSpPr txBox="1"/>
          <p:nvPr/>
        </p:nvSpPr>
        <p:spPr>
          <a:xfrm>
            <a:off x="3517900" y="749300"/>
            <a:ext cx="447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Oscarsborg</a:t>
            </a:r>
            <a:r>
              <a:rPr lang="en-US" sz="4000" b="1" dirty="0"/>
              <a:t> Fortress</a:t>
            </a:r>
          </a:p>
        </p:txBody>
      </p:sp>
    </p:spTree>
    <p:extLst>
      <p:ext uri="{BB962C8B-B14F-4D97-AF65-F5344CB8AC3E}">
        <p14:creationId xmlns:p14="http://schemas.microsoft.com/office/powerpoint/2010/main" val="2121316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A45B24-A350-CD12-2033-39AC27403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1" y="976168"/>
            <a:ext cx="4683209" cy="49056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8BDB01-B74F-D267-F93C-3D87D24DA242}"/>
              </a:ext>
            </a:extLst>
          </p:cNvPr>
          <p:cNvSpPr txBox="1"/>
          <p:nvPr/>
        </p:nvSpPr>
        <p:spPr>
          <a:xfrm>
            <a:off x="5715000" y="1295400"/>
            <a:ext cx="61595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Obert Birger Eriksen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(1875-1958)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gave the order to stop the ship Blücher.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Battle of Drøbak Sound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63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34619-B229-D05F-9895-720ED00C8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CB914B-6D0C-960F-AB0C-FC27E2294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915F42-64A9-1B5D-57FA-B6C46BDC61AF}"/>
              </a:ext>
            </a:extLst>
          </p:cNvPr>
          <p:cNvSpPr txBox="1"/>
          <p:nvPr/>
        </p:nvSpPr>
        <p:spPr>
          <a:xfrm>
            <a:off x="977900" y="861614"/>
            <a:ext cx="567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9, 1940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F9B18-F6FB-FA5E-99A3-37D81FBC2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2219325"/>
            <a:ext cx="5308600" cy="398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67212-F954-47A5-1F97-F0ADEC5FB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667C1D-15C8-31DA-552D-0CFCFD67C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61CDF9-69A9-5550-1A4D-682DB2F92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1863725"/>
            <a:ext cx="1714500" cy="2657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7BC07A-0D0E-2C27-496B-EA861CA3B140}"/>
              </a:ext>
            </a:extLst>
          </p:cNvPr>
          <p:cNvSpPr txBox="1"/>
          <p:nvPr/>
        </p:nvSpPr>
        <p:spPr>
          <a:xfrm>
            <a:off x="2625722" y="1690062"/>
            <a:ext cx="92360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died September 21, 1957,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age of 85, 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Royal Palace in Oslo, Norway.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90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9D819-0787-5754-C536-AA54E9480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D406CF-E067-5C01-1D48-C7CF2DE2A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2F86A5-B453-0B2A-07D8-AD58FFCDD889}"/>
              </a:ext>
            </a:extLst>
          </p:cNvPr>
          <p:cNvSpPr txBox="1"/>
          <p:nvPr/>
        </p:nvSpPr>
        <p:spPr>
          <a:xfrm>
            <a:off x="977900" y="861614"/>
            <a:ext cx="567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9, 1940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4E9C87-88D1-8856-7C85-5E307E8EF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2033078"/>
            <a:ext cx="6692900" cy="431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34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9FEB6D-EBBD-B45A-717C-D308D3381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21" y="384650"/>
            <a:ext cx="4877979" cy="5914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814C2F-BC28-F0B2-372D-18D1CD458588}"/>
              </a:ext>
            </a:extLst>
          </p:cNvPr>
          <p:cNvSpPr txBox="1"/>
          <p:nvPr/>
        </p:nvSpPr>
        <p:spPr>
          <a:xfrm>
            <a:off x="800100" y="1967061"/>
            <a:ext cx="5969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Johan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Nygaardsvold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(1879-1952)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 Minister of Norway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1935-1945</a:t>
            </a:r>
          </a:p>
        </p:txBody>
      </p:sp>
    </p:spTree>
    <p:extLst>
      <p:ext uri="{BB962C8B-B14F-4D97-AF65-F5344CB8AC3E}">
        <p14:creationId xmlns:p14="http://schemas.microsoft.com/office/powerpoint/2010/main" val="1642816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BB1227-A820-91F3-93DC-7F05917E6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692150"/>
            <a:ext cx="5041900" cy="58217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65D7D0-C017-CB89-1E22-B481286FEE2A}"/>
              </a:ext>
            </a:extLst>
          </p:cNvPr>
          <p:cNvSpPr txBox="1"/>
          <p:nvPr/>
        </p:nvSpPr>
        <p:spPr>
          <a:xfrm>
            <a:off x="812800" y="1555750"/>
            <a:ext cx="61595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Halvdan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Koht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(1873 – 1965)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Norway’s Minister of Foreign Affairs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 20, 1935-Nov.19, 1940</a:t>
            </a:r>
          </a:p>
        </p:txBody>
      </p:sp>
    </p:spTree>
    <p:extLst>
      <p:ext uri="{BB962C8B-B14F-4D97-AF65-F5344CB8AC3E}">
        <p14:creationId xmlns:p14="http://schemas.microsoft.com/office/powerpoint/2010/main" val="119805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636BB1-394F-DA97-C72C-1F37FC074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661" y="660206"/>
            <a:ext cx="4002340" cy="55375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F549D3-8704-4BB0-FED6-C27027E0784D}"/>
              </a:ext>
            </a:extLst>
          </p:cNvPr>
          <p:cNvSpPr txBox="1"/>
          <p:nvPr/>
        </p:nvSpPr>
        <p:spPr>
          <a:xfrm>
            <a:off x="469900" y="1384300"/>
            <a:ext cx="645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Trygve Lie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(1896-1968)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 of Foreign Affairs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Nov.19, 1940 – June 25, 1945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Secret-General of the United Nations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1946-1952</a:t>
            </a:r>
          </a:p>
        </p:txBody>
      </p:sp>
    </p:spTree>
    <p:extLst>
      <p:ext uri="{BB962C8B-B14F-4D97-AF65-F5344CB8AC3E}">
        <p14:creationId xmlns:p14="http://schemas.microsoft.com/office/powerpoint/2010/main" val="2843760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A3EF2F-CD5C-7663-F380-7C41EA83E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00" y="415690"/>
            <a:ext cx="3933825" cy="6026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B6EE24-9BD2-0227-8087-229CEEC5D304}"/>
              </a:ext>
            </a:extLst>
          </p:cNvPr>
          <p:cNvSpPr txBox="1"/>
          <p:nvPr/>
        </p:nvSpPr>
        <p:spPr>
          <a:xfrm>
            <a:off x="660399" y="762000"/>
            <a:ext cx="735008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 Bräuer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(1889 – 1969) 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was a German career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diplomat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envoy to Norway in 1939 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92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50CA4C-86CD-61FD-0C5A-F4BF9CE6A45D}"/>
              </a:ext>
            </a:extLst>
          </p:cNvPr>
          <p:cNvSpPr txBox="1"/>
          <p:nvPr/>
        </p:nvSpPr>
        <p:spPr>
          <a:xfrm>
            <a:off x="873126" y="452834"/>
            <a:ext cx="64674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Josef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Terboven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Reichskommissar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Norwegen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AE2A8-80EA-C0BD-74FA-DC66B2C41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87" y="210441"/>
            <a:ext cx="3021013" cy="6353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D5B0C6-D055-24EE-DBD1-A567351A5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04" y="2573002"/>
            <a:ext cx="5674395" cy="399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72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B803FB-6612-ED07-7A72-E499BBBC3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390" y="240133"/>
            <a:ext cx="3562609" cy="4865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B8C3CB-AB01-A488-9D29-A5221B65C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82" y="2371152"/>
            <a:ext cx="3130809" cy="40931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569466-F771-5A9E-526B-AAE95796B5D7}"/>
              </a:ext>
            </a:extLst>
          </p:cNvPr>
          <p:cNvSpPr txBox="1"/>
          <p:nvPr/>
        </p:nvSpPr>
        <p:spPr>
          <a:xfrm>
            <a:off x="431799" y="723900"/>
            <a:ext cx="56642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Vidkun Quisling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1887-1945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C54841-50E1-78B5-1522-D2AA21C55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6" y="3881119"/>
            <a:ext cx="4305300" cy="258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05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7EA14-69CA-5EE8-74F8-39253A7CBBF7}"/>
              </a:ext>
            </a:extLst>
          </p:cNvPr>
          <p:cNvSpPr txBox="1"/>
          <p:nvPr/>
        </p:nvSpPr>
        <p:spPr>
          <a:xfrm>
            <a:off x="1447800" y="2286000"/>
            <a:ext cx="993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Norway lost 116 ships</a:t>
            </a: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1700 lost their lives</a:t>
            </a:r>
          </a:p>
        </p:txBody>
      </p:sp>
    </p:spTree>
    <p:extLst>
      <p:ext uri="{BB962C8B-B14F-4D97-AF65-F5344CB8AC3E}">
        <p14:creationId xmlns:p14="http://schemas.microsoft.com/office/powerpoint/2010/main" val="2822797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131D08-7907-3899-438A-756A114F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682929"/>
            <a:ext cx="6477000" cy="4857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AC34D1-2277-4065-C1BC-D44C5BFF7047}"/>
              </a:ext>
            </a:extLst>
          </p:cNvPr>
          <p:cNvSpPr txBox="1"/>
          <p:nvPr/>
        </p:nvSpPr>
        <p:spPr>
          <a:xfrm>
            <a:off x="1079500" y="571500"/>
            <a:ext cx="406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Acklin" pitchFamily="2" charset="0"/>
              </a:rPr>
              <a:t>FREEDOM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09A9A-B184-0996-5F9C-F1ECEEBEE5E7}"/>
              </a:ext>
            </a:extLst>
          </p:cNvPr>
          <p:cNvSpPr txBox="1"/>
          <p:nvPr/>
        </p:nvSpPr>
        <p:spPr>
          <a:xfrm>
            <a:off x="7696200" y="5562600"/>
            <a:ext cx="3848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Buick Roadmaster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1939</a:t>
            </a:r>
          </a:p>
        </p:txBody>
      </p:sp>
    </p:spTree>
    <p:extLst>
      <p:ext uri="{BB962C8B-B14F-4D97-AF65-F5344CB8AC3E}">
        <p14:creationId xmlns:p14="http://schemas.microsoft.com/office/powerpoint/2010/main" val="3123185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6177D-F455-7CB3-6F47-4931BEEED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CA3D44-50B2-562E-0E94-C23837F98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EFA6CD-82D8-293E-84E6-C31A7777ED6C}"/>
              </a:ext>
            </a:extLst>
          </p:cNvPr>
          <p:cNvSpPr txBox="1"/>
          <p:nvPr/>
        </p:nvSpPr>
        <p:spPr>
          <a:xfrm>
            <a:off x="977900" y="861614"/>
            <a:ext cx="567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June 7, 1945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623BF4-63C6-DEEC-CA76-0D3CE8E86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14" y="1866469"/>
            <a:ext cx="5906086" cy="43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600CC-0C12-BC77-8EB9-1891DF536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BC2069-2B13-9963-C3D8-2518B0280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320A34-8239-74AD-BF61-0F223ED49030}"/>
              </a:ext>
            </a:extLst>
          </p:cNvPr>
          <p:cNvSpPr txBox="1"/>
          <p:nvPr/>
        </p:nvSpPr>
        <p:spPr>
          <a:xfrm>
            <a:off x="5003800" y="1274994"/>
            <a:ext cx="70230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July 22, 1896, he married his cousin Princess Maud of Wales.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30957C-2E9B-1D98-5AF3-2AE1AA940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1246334"/>
            <a:ext cx="3759198" cy="507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48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263B0-70ED-46C6-ECB9-9E9B44C44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4D143E-F536-7C15-4741-0FFBC741F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68F634-60F1-3939-628B-4C82AED8EB07}"/>
              </a:ext>
            </a:extLst>
          </p:cNvPr>
          <p:cNvSpPr txBox="1"/>
          <p:nvPr/>
        </p:nvSpPr>
        <p:spPr>
          <a:xfrm>
            <a:off x="977900" y="861614"/>
            <a:ext cx="567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June 7, 1945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651AA1-31F3-67D3-884E-6E460CE7F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962150"/>
            <a:ext cx="59182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89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78D7E-4892-6188-5F81-2E664C0A3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DF89C4-8821-8160-CCA5-C03818419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D8C03D-7933-1892-D8F1-8714F2442C17}"/>
              </a:ext>
            </a:extLst>
          </p:cNvPr>
          <p:cNvSpPr txBox="1"/>
          <p:nvPr/>
        </p:nvSpPr>
        <p:spPr>
          <a:xfrm>
            <a:off x="977900" y="861614"/>
            <a:ext cx="567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June 7, 1945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855A5-D8B8-146C-7551-7DCDC21C0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762125"/>
            <a:ext cx="6477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040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8B0BA-BD2C-F034-E3B4-FF3C070E2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0D1AEA-4B06-3F78-714F-114D2E4C4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872126-447B-B112-D86E-3AD1938FF464}"/>
              </a:ext>
            </a:extLst>
          </p:cNvPr>
          <p:cNvSpPr txBox="1"/>
          <p:nvPr/>
        </p:nvSpPr>
        <p:spPr>
          <a:xfrm>
            <a:off x="977900" y="861614"/>
            <a:ext cx="567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6B5544-AA51-AF28-E887-075EF6CAF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099" y="1028700"/>
            <a:ext cx="4889201" cy="548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581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6CE7B-7411-E61C-B0F2-823104D75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8822DD-B9C4-4E5B-525F-2F152F262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703AA8-9014-D4EF-8995-33788AD4FA9C}"/>
              </a:ext>
            </a:extLst>
          </p:cNvPr>
          <p:cNvSpPr txBox="1"/>
          <p:nvPr/>
        </p:nvSpPr>
        <p:spPr>
          <a:xfrm>
            <a:off x="977900" y="861614"/>
            <a:ext cx="567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7291D-0E88-4679-9A25-90E0CD2CD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27" y="1253698"/>
            <a:ext cx="6820945" cy="474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56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0211C-47DA-1FCA-2923-BDDB89A8E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8B0576-C7C3-AB82-FBA1-F084F2C68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CB83A2-87CC-9D4E-A8F4-EC2CCB25AC22}"/>
              </a:ext>
            </a:extLst>
          </p:cNvPr>
          <p:cNvSpPr txBox="1"/>
          <p:nvPr/>
        </p:nvSpPr>
        <p:spPr>
          <a:xfrm>
            <a:off x="977900" y="861614"/>
            <a:ext cx="567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Oslo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3A871-C295-95BD-8639-510D57673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85" y="2616200"/>
            <a:ext cx="10554167" cy="383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712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9E024-675B-9636-1252-D8087DC2AEDB}"/>
              </a:ext>
            </a:extLst>
          </p:cNvPr>
          <p:cNvSpPr txBox="1"/>
          <p:nvPr/>
        </p:nvSpPr>
        <p:spPr>
          <a:xfrm>
            <a:off x="4597400" y="5410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by TJ</a:t>
            </a:r>
          </a:p>
        </p:txBody>
      </p:sp>
    </p:spTree>
    <p:extLst>
      <p:ext uri="{BB962C8B-B14F-4D97-AF65-F5344CB8AC3E}">
        <p14:creationId xmlns:p14="http://schemas.microsoft.com/office/powerpoint/2010/main" val="129450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7BDA5-61D6-E144-B8DE-08254056E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543B88-B632-B8BE-615F-137821856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635967-0146-B8C5-A058-F076A4662E8F}"/>
              </a:ext>
            </a:extLst>
          </p:cNvPr>
          <p:cNvSpPr txBox="1"/>
          <p:nvPr/>
        </p:nvSpPr>
        <p:spPr>
          <a:xfrm>
            <a:off x="4114800" y="1460813"/>
            <a:ext cx="77469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was born November 26, 1869, at Marlborough House in London. 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died on November 20, 1938, in London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4EE05A-8AA7-5FDF-5114-C1B8C5F68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1584554"/>
            <a:ext cx="3003550" cy="400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58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2FB2DC-BAE0-9AC2-A8AA-9AC5F1D60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7" y="2331710"/>
            <a:ext cx="5124253" cy="3437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A30094-6D61-6E39-AF54-B532A5A1B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CA098D-9CD3-089F-1A66-4C0291F15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87" y="2391030"/>
            <a:ext cx="4880763" cy="337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3C3CB8-FF02-07BC-1049-010C89E554EF}"/>
              </a:ext>
            </a:extLst>
          </p:cNvPr>
          <p:cNvSpPr txBox="1"/>
          <p:nvPr/>
        </p:nvSpPr>
        <p:spPr>
          <a:xfrm>
            <a:off x="444500" y="1049241"/>
            <a:ext cx="665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17, 1814</a:t>
            </a:r>
          </a:p>
        </p:txBody>
      </p:sp>
    </p:spTree>
    <p:extLst>
      <p:ext uri="{BB962C8B-B14F-4D97-AF65-F5344CB8AC3E}">
        <p14:creationId xmlns:p14="http://schemas.microsoft.com/office/powerpoint/2010/main" val="2018013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90865-B2A6-2243-B459-DE002267E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9A6E0C-31EB-E3DA-8F34-A0BE38A3B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7" y="1912610"/>
            <a:ext cx="5124253" cy="3437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5C1D7F-DCF0-6024-C689-F95904EDA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CACBA0-8691-DF21-A553-81387C78C1EA}"/>
              </a:ext>
            </a:extLst>
          </p:cNvPr>
          <p:cNvSpPr txBox="1"/>
          <p:nvPr/>
        </p:nvSpPr>
        <p:spPr>
          <a:xfrm>
            <a:off x="444500" y="1049241"/>
            <a:ext cx="665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17, 1814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4EF8E5-EC8C-3F41-082B-ACCE769C2B02}"/>
              </a:ext>
            </a:extLst>
          </p:cNvPr>
          <p:cNvSpPr txBox="1"/>
          <p:nvPr/>
        </p:nvSpPr>
        <p:spPr>
          <a:xfrm>
            <a:off x="6096000" y="2273300"/>
            <a:ext cx="566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Norway was under the Danish government from 1537 to 1814</a:t>
            </a:r>
          </a:p>
        </p:txBody>
      </p:sp>
    </p:spTree>
    <p:extLst>
      <p:ext uri="{BB962C8B-B14F-4D97-AF65-F5344CB8AC3E}">
        <p14:creationId xmlns:p14="http://schemas.microsoft.com/office/powerpoint/2010/main" val="542939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ECFE2-3165-16BA-2C7A-0B5C014FF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E6417F-13E0-81F5-8D81-3F9A73284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7" y="1912610"/>
            <a:ext cx="5124253" cy="3437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C1914C-8BD6-73F3-3638-E38E2BE38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F0499C-A3AE-CB87-CAAA-76419D530C24}"/>
              </a:ext>
            </a:extLst>
          </p:cNvPr>
          <p:cNvSpPr txBox="1"/>
          <p:nvPr/>
        </p:nvSpPr>
        <p:spPr>
          <a:xfrm>
            <a:off x="444500" y="1049241"/>
            <a:ext cx="665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17, 1814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3B2365-89CD-14AD-917F-98518C8C9142}"/>
              </a:ext>
            </a:extLst>
          </p:cNvPr>
          <p:cNvSpPr txBox="1"/>
          <p:nvPr/>
        </p:nvSpPr>
        <p:spPr>
          <a:xfrm>
            <a:off x="6096000" y="1912610"/>
            <a:ext cx="5664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Norway was an independent country from May 17 to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August 14, 1814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(November 1814)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60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887E0-8604-C530-E621-7F1C59CF6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C7FF1-CACB-73B1-4EAA-70DED7CC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7" y="1912610"/>
            <a:ext cx="5124253" cy="3437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2DD77A-A766-46EF-6A70-75BB96311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33384"/>
            <a:ext cx="2019298" cy="10129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3C19EF-E634-E180-341E-4816664BC317}"/>
              </a:ext>
            </a:extLst>
          </p:cNvPr>
          <p:cNvSpPr txBox="1"/>
          <p:nvPr/>
        </p:nvSpPr>
        <p:spPr>
          <a:xfrm>
            <a:off x="444500" y="1049241"/>
            <a:ext cx="665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17, 1814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513976-A264-32F0-2F0D-D0C4E4B0C861}"/>
              </a:ext>
            </a:extLst>
          </p:cNvPr>
          <p:cNvSpPr txBox="1"/>
          <p:nvPr/>
        </p:nvSpPr>
        <p:spPr>
          <a:xfrm>
            <a:off x="6096000" y="2273300"/>
            <a:ext cx="5664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Convention of Moss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August 14, 1814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86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3113</TotalTime>
  <Words>577</Words>
  <Application>Microsoft Office PowerPoint</Application>
  <PresentationFormat>Widescreen</PresentationFormat>
  <Paragraphs>106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Acklin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Terje Berger</dc:creator>
  <cp:lastModifiedBy>Terje Berger</cp:lastModifiedBy>
  <cp:revision>15</cp:revision>
  <dcterms:created xsi:type="dcterms:W3CDTF">2025-04-14T03:02:36Z</dcterms:created>
  <dcterms:modified xsi:type="dcterms:W3CDTF">2025-04-24T00:57:23Z</dcterms:modified>
</cp:coreProperties>
</file>